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60" r:id="rId4"/>
    <p:sldId id="371" r:id="rId5"/>
    <p:sldId id="372" r:id="rId6"/>
    <p:sldId id="369" r:id="rId7"/>
    <p:sldId id="298" r:id="rId8"/>
    <p:sldId id="331" r:id="rId9"/>
    <p:sldId id="333" r:id="rId10"/>
    <p:sldId id="348" r:id="rId11"/>
    <p:sldId id="350" r:id="rId12"/>
    <p:sldId id="351" r:id="rId13"/>
    <p:sldId id="328" r:id="rId14"/>
    <p:sldId id="363" r:id="rId15"/>
    <p:sldId id="364" r:id="rId16"/>
    <p:sldId id="339" r:id="rId17"/>
    <p:sldId id="373" r:id="rId18"/>
    <p:sldId id="366" r:id="rId19"/>
    <p:sldId id="265" r:id="rId20"/>
    <p:sldId id="346" r:id="rId21"/>
    <p:sldId id="365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25CD-013F-4D05-8A44-E47D72B819C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87E5-C9AA-48B8-89BF-6ADE47356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2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8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1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4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5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5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30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76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0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7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2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3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8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9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6B9C-8031-4128-962A-72044F7DEB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2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F0B1-2B2C-495D-96F8-0DF201E86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AFD37-61BA-4490-AB65-366C1B841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9F49-2785-4C91-8F5A-D57EA1F6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6A07-C254-4205-A3E1-6E8ED3D5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E947-0C82-4F07-A885-B9D30C78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FF05-66AE-49C0-AF55-88BA4373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0A135-DB47-465D-B19A-F733733CA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D89C-77AB-40EA-9EA8-E7770885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F1D3A-FBDA-41D9-BF11-036E8B32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F714-6D95-4E17-B674-D8A264DB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F2523-F879-4471-8F00-6164790B9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EF5D4-5690-425E-AE38-D8EF7F89F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DE3C2-F7C9-4217-81D1-E7201276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A76F-A4E4-435C-A1A1-35418A0A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DAAD7-9946-4ABB-8EFE-78218B53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0C61-3198-45E5-95FD-5922908F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6152-5112-4240-9A6E-21CE1FD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7D63-2720-4151-AE25-7962064C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3686D-C943-43ED-A9A4-58B12569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75CF-093F-4140-B81F-E1FA6805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574D-9DFE-496D-A299-7F236553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69CFA-AC8E-4567-AE95-74363172D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8330-FBD4-45AD-AE58-F9F915BC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AC94-89D8-4AD5-9C27-B727AECA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8636-798F-499F-8CB5-4504DA7A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EC21-57F1-457B-9B2F-6E86C3C6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21FC-BE3C-485C-87E1-FDFA003A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7BCB5-6BC7-42F0-B7E5-DA25D832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4A196-1FD7-421B-AC44-026763A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475C4-6971-4337-832B-10F1A422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1A00-4300-4D0F-9A40-5E58A35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5CE3-2EA6-428D-827B-23137C8A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A55A-7B93-43FA-B716-A6D2772B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9E3B0-2931-40C2-9724-D5AA438FD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9C1BE-AC0F-4017-837B-6F54D375A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74A5B-5917-4BF8-988E-971C77346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3DDAF-421C-469C-AC7F-98B4D224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E15A4-B46F-4E9E-AE7B-A9043910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E3034-5083-4536-8900-B9BBEA20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22A0-9368-4F19-838C-DCC9786D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84AFD-F2E4-41FD-9696-A182D4CB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D60C8-4746-426B-AA9C-22552087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83273-A0D7-4635-9EDE-7F6C70BC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4B399-36E3-4C7B-9354-0FCDA736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D8A42-7701-4202-8905-4DEAF00F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6497-0767-4C56-8F4B-91362DB9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A0C3-D9C1-4B3E-AA10-BDA382CC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8C53-A62A-4127-8850-E3B4E091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0FA5E-1881-4EAD-A02D-7B2D39F88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85EF3-5004-422F-8464-312AAC83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ABFBB-8436-4D1B-803C-CCA163C8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BA12D-E863-4F09-A6FD-34BBC74D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0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8848-3C06-4323-83E5-ECAEC559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383BD-C88C-4C79-9622-96F5FF84C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23E77-D8E3-417F-A81C-7AE99A4ED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10CC-93F3-47EE-9F6D-0CD9F2A9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92697-97EB-47A7-B280-B6D25B09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B437-47F6-4415-BE7C-7E718D9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826E4-9D38-4903-BF33-3B88328F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CD7CA-DC1F-445C-8014-E10EBFF3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3584-22A3-4BFD-8E86-A3C772445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2F7E-7986-4E3A-8397-9E594532DD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32528-1FD3-46F2-BFDD-7FD74B93D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FDE0-1DCF-4270-BC50-37F59593C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7282-6173-49F9-8B2C-E1508E85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sv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5714" y="465709"/>
            <a:ext cx="3487462" cy="7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8799" t="51102" r="18251" b="8788"/>
          <a:stretch>
            <a:fillRect/>
          </a:stretch>
        </p:blipFill>
        <p:spPr bwMode="auto">
          <a:xfrm>
            <a:off x="4680424" y="4344084"/>
            <a:ext cx="2788410" cy="20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2321614"/>
            <a:ext cx="12192000" cy="18544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0654" y="2605341"/>
            <a:ext cx="7086599" cy="1738743"/>
          </a:xfrm>
          <a:prstGeom prst="rect">
            <a:avLst/>
          </a:prstGeom>
        </p:spPr>
        <p:txBody>
          <a:bodyPr lIns="68580" tIns="34290" rIns="68580" bIns="3429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 Department of Children &amp; Families - Central Region</a:t>
            </a:r>
          </a:p>
          <a:p>
            <a:pPr algn="ctr">
              <a:defRPr/>
            </a:pP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Base Care Monthly Trend Report</a:t>
            </a:r>
          </a:p>
          <a:p>
            <a:pPr algn="ctr">
              <a:defRPr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2024</a:t>
            </a:r>
          </a:p>
          <a:p>
            <a:pPr algn="ctr">
              <a:defRPr/>
            </a:pPr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92876"/>
            <a:ext cx="12192000" cy="371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3FFCC-E26B-4590-98CF-E5BBDBDDD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696" y="194883"/>
            <a:ext cx="2211977" cy="1252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E0841-11A2-6CE0-68BC-06A762183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78" y="198003"/>
            <a:ext cx="26765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1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630478"/>
            <a:ext cx="2057400" cy="227522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C8A20-0E4D-4D5C-8DA9-A4C705377153}"/>
              </a:ext>
            </a:extLst>
          </p:cNvPr>
          <p:cNvSpPr/>
          <p:nvPr/>
        </p:nvSpPr>
        <p:spPr>
          <a:xfrm>
            <a:off x="0" y="6350169"/>
            <a:ext cx="91551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/>
              <a:t>Source</a:t>
            </a:r>
            <a:r>
              <a:rPr lang="en-US" sz="900" dirty="0"/>
              <a:t>: Month end snapshot of the OCWDRU Report "Children and Young Adults in Out-of-Home Care or Receiving In-Home Services Listing (# 1077)</a:t>
            </a:r>
            <a:br>
              <a:rPr lang="en-US" sz="900" dirty="0"/>
            </a:br>
            <a:r>
              <a:rPr lang="en-US" sz="900" u="sng" dirty="0"/>
              <a:t>Criteria</a:t>
            </a:r>
            <a:r>
              <a:rPr lang="en-US" sz="900" dirty="0"/>
              <a:t>: - RGC is represented by both Service Types of "Residential Group Care"  </a:t>
            </a:r>
          </a:p>
          <a:p>
            <a:r>
              <a:rPr lang="en-US" sz="900" dirty="0"/>
              <a:t>                - Licensed OHC are the subtotals of RGC and Foster Home totals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F244BC21-D284-4BB7-BE44-593120B55BC6}"/>
              </a:ext>
            </a:extLst>
          </p:cNvPr>
          <p:cNvSpPr/>
          <p:nvPr/>
        </p:nvSpPr>
        <p:spPr>
          <a:xfrm>
            <a:off x="148205" y="150010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Monthly</a:t>
            </a:r>
            <a:r>
              <a:rPr lang="en-US" sz="1400" b="1" dirty="0"/>
              <a:t> Trends of Children in Residential Group Care (RGC) &amp; Licensed OHC by Age Range – </a:t>
            </a:r>
            <a:r>
              <a:rPr lang="en-US" sz="1400" b="1" i="1" dirty="0">
                <a:solidFill>
                  <a:schemeClr val="accent2"/>
                </a:solidFill>
              </a:rPr>
              <a:t>Family Partnerships of Central Florida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B788A-6711-530E-9D91-13FD761F0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04" y="1036765"/>
            <a:ext cx="11242192" cy="47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20316" y="6630478"/>
            <a:ext cx="2057400" cy="227522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44A9CFEE-3B46-4A89-B218-FB0EAE527C0A}"/>
              </a:ext>
            </a:extLst>
          </p:cNvPr>
          <p:cNvSpPr/>
          <p:nvPr/>
        </p:nvSpPr>
        <p:spPr>
          <a:xfrm>
            <a:off x="148205" y="150010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Monthly Trends of Children in Residential Group Care (</a:t>
            </a:r>
            <a:r>
              <a:rPr lang="en-US" sz="1600" b="1" dirty="0"/>
              <a:t>RGC</a:t>
            </a:r>
            <a:r>
              <a:rPr lang="en-US" sz="1400" b="1" dirty="0"/>
              <a:t>) &amp; Licensed OHC by Age Range – </a:t>
            </a:r>
            <a:r>
              <a:rPr lang="en-US" sz="1400" b="1" i="1" dirty="0">
                <a:solidFill>
                  <a:schemeClr val="accent2"/>
                </a:solidFill>
              </a:rPr>
              <a:t>Heartland for Children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04546-C318-250A-BC5B-8DCFB3F20EC4}"/>
              </a:ext>
            </a:extLst>
          </p:cNvPr>
          <p:cNvSpPr/>
          <p:nvPr/>
        </p:nvSpPr>
        <p:spPr>
          <a:xfrm>
            <a:off x="0" y="6350169"/>
            <a:ext cx="91551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/>
              <a:t>Source</a:t>
            </a:r>
            <a:r>
              <a:rPr lang="en-US" sz="900" dirty="0"/>
              <a:t>: Month end snapshot of the OCWDRU Report "Children and Young Adults in Out-of-Home Care or Receiving In-Home Services Listing (# 1077)</a:t>
            </a:r>
            <a:br>
              <a:rPr lang="en-US" sz="900" dirty="0"/>
            </a:br>
            <a:r>
              <a:rPr lang="en-US" sz="900" u="sng" dirty="0"/>
              <a:t>Criteria</a:t>
            </a:r>
            <a:r>
              <a:rPr lang="en-US" sz="900" dirty="0"/>
              <a:t>: - RGC is represented by both Service Types of "Residential Group Care"  </a:t>
            </a:r>
          </a:p>
          <a:p>
            <a:r>
              <a:rPr lang="en-US" sz="900" dirty="0"/>
              <a:t>                - Licensed OHC are the subtotals of RGC and Foster Home totals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2D20E-CBC7-5E35-841B-FB99DEC1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76" y="1089246"/>
            <a:ext cx="10638645" cy="44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604084"/>
            <a:ext cx="2057400" cy="227522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0640F06-8960-4385-A9D5-6C5CB66627A7}"/>
              </a:ext>
            </a:extLst>
          </p:cNvPr>
          <p:cNvSpPr/>
          <p:nvPr/>
        </p:nvSpPr>
        <p:spPr>
          <a:xfrm>
            <a:off x="148205" y="150010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Monthly Trends of Children in Residential Group Care (RGC) &amp; Licensed OHC by Age Range – </a:t>
            </a:r>
            <a:r>
              <a:rPr lang="en-US" sz="1600" b="1" i="1" dirty="0">
                <a:solidFill>
                  <a:schemeClr val="accent2"/>
                </a:solidFill>
              </a:rPr>
              <a:t>Kids Central Incorporated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8B31EE-F7DD-D2EA-AE86-AE0258F61615}"/>
              </a:ext>
            </a:extLst>
          </p:cNvPr>
          <p:cNvSpPr/>
          <p:nvPr/>
        </p:nvSpPr>
        <p:spPr>
          <a:xfrm>
            <a:off x="0" y="6350169"/>
            <a:ext cx="91551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/>
              <a:t>Source</a:t>
            </a:r>
            <a:r>
              <a:rPr lang="en-US" sz="900" dirty="0"/>
              <a:t>: Month end snapshot of the OCWDRU Report "Children and Young Adults in Out-of-Home Care or Receiving In-Home Services Listing (# 1077)</a:t>
            </a:r>
            <a:br>
              <a:rPr lang="en-US" sz="900" dirty="0"/>
            </a:br>
            <a:r>
              <a:rPr lang="en-US" sz="900" u="sng" dirty="0"/>
              <a:t>Criteria</a:t>
            </a:r>
            <a:r>
              <a:rPr lang="en-US" sz="900" dirty="0"/>
              <a:t>: - RGC is represented by both Service Types of "Residential Group Care"  </a:t>
            </a:r>
          </a:p>
          <a:p>
            <a:r>
              <a:rPr lang="en-US" sz="900" dirty="0"/>
              <a:t>                - Licensed OHC are the subtotals of RGC and Foster Home totals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1F9E7-0861-654F-7EED-15A7197D4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68" y="1023533"/>
            <a:ext cx="11063447" cy="45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9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8214" y="6585319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53725" y="5680730"/>
            <a:ext cx="251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Definitions</a:t>
            </a:r>
            <a:r>
              <a:rPr lang="en-US" sz="800" dirty="0"/>
              <a:t>: IH Conversion or FSS Conversion are children entering OHC care directly after a living arrangement or a FSS end date. </a:t>
            </a:r>
          </a:p>
          <a:p>
            <a:r>
              <a:rPr lang="en-US" sz="800" dirty="0"/>
              <a:t>Source: OCWDRU FSFN report “Children Entering and Exiting Foster Care Listing - OCWDRU Report #1182” – Excluding Children aged 18 or greater.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73790-9C8E-4986-897E-B603F09A9E46}"/>
              </a:ext>
            </a:extLst>
          </p:cNvPr>
          <p:cNvSpPr txBox="1"/>
          <p:nvPr/>
        </p:nvSpPr>
        <p:spPr>
          <a:xfrm>
            <a:off x="11463" y="5240253"/>
            <a:ext cx="3587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Percent of Removals from an in-home case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667FB-0194-4600-96ED-C60AE28CFAC0}"/>
              </a:ext>
            </a:extLst>
          </p:cNvPr>
          <p:cNvSpPr/>
          <p:nvPr/>
        </p:nvSpPr>
        <p:spPr>
          <a:xfrm>
            <a:off x="735672" y="389723"/>
            <a:ext cx="807114" cy="2262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Removal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88AD1E-0779-43D0-9B26-42D7FA1B3166}"/>
              </a:ext>
            </a:extLst>
          </p:cNvPr>
          <p:cNvSpPr/>
          <p:nvPr/>
        </p:nvSpPr>
        <p:spPr>
          <a:xfrm>
            <a:off x="716886" y="2812577"/>
            <a:ext cx="807114" cy="239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Discharge Trends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E82EAD-EF04-4B1D-B4EF-84C9C817B501}"/>
              </a:ext>
            </a:extLst>
          </p:cNvPr>
          <p:cNvSpPr/>
          <p:nvPr/>
        </p:nvSpPr>
        <p:spPr>
          <a:xfrm>
            <a:off x="902156" y="437984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DAFA7D-0F2A-42A0-909B-CD9C9AB4C9FA}"/>
              </a:ext>
            </a:extLst>
          </p:cNvPr>
          <p:cNvSpPr/>
          <p:nvPr/>
        </p:nvSpPr>
        <p:spPr>
          <a:xfrm>
            <a:off x="871005" y="292978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D3CE054B-23A2-466D-B0E2-1138D57D6FC4}"/>
              </a:ext>
            </a:extLst>
          </p:cNvPr>
          <p:cNvSpPr/>
          <p:nvPr/>
        </p:nvSpPr>
        <p:spPr>
          <a:xfrm>
            <a:off x="148205" y="24221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Out-of-Home Care Removal and Discharge Trends -- </a:t>
            </a:r>
            <a:r>
              <a:rPr lang="en-US" sz="1400" b="1" i="1" dirty="0"/>
              <a:t>Family Partnerships of Central Florida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95885-85B3-0AD7-84F5-EC0D42299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09440" y="424552"/>
            <a:ext cx="3579907" cy="2126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D920D-A4F8-353E-8C93-7D016D78D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61611" y="452379"/>
            <a:ext cx="4028695" cy="2088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37BC0-1910-AAC8-E2F9-881F34847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275" y="462463"/>
            <a:ext cx="1909932" cy="703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2155A8-717B-2F16-1909-AD7FD052C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464" y="2905588"/>
            <a:ext cx="4838990" cy="2118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445E0-FADC-088B-2D92-5B1506134A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163081" y="2930522"/>
            <a:ext cx="4461652" cy="20925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783211-A2E1-2506-878B-5B96A6AA7E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565" y="5680801"/>
            <a:ext cx="7146035" cy="8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8214" y="6585319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685447" y="5883660"/>
            <a:ext cx="221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Definitions</a:t>
            </a:r>
            <a:r>
              <a:rPr lang="en-US" sz="800" dirty="0"/>
              <a:t>: IH Conversion or FSS Conversion are children entering OHC care directly after a living arrangement or a FSS end date. </a:t>
            </a:r>
          </a:p>
          <a:p>
            <a:r>
              <a:rPr lang="en-US" sz="800" dirty="0"/>
              <a:t>Source: OCWDRU FSFN report “Children Entering and Exiting Foster Care Listing - OCWDRU Report #1182” – Excluding Children aged 18 or greater.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73790-9C8E-4986-897E-B603F09A9E46}"/>
              </a:ext>
            </a:extLst>
          </p:cNvPr>
          <p:cNvSpPr txBox="1"/>
          <p:nvPr/>
        </p:nvSpPr>
        <p:spPr>
          <a:xfrm>
            <a:off x="11463" y="5240253"/>
            <a:ext cx="3587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Percent of Removals from an in-home case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667FB-0194-4600-96ED-C60AE28CFAC0}"/>
              </a:ext>
            </a:extLst>
          </p:cNvPr>
          <p:cNvSpPr/>
          <p:nvPr/>
        </p:nvSpPr>
        <p:spPr>
          <a:xfrm>
            <a:off x="735672" y="389723"/>
            <a:ext cx="807114" cy="2262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Removal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88AD1E-0779-43D0-9B26-42D7FA1B3166}"/>
              </a:ext>
            </a:extLst>
          </p:cNvPr>
          <p:cNvSpPr/>
          <p:nvPr/>
        </p:nvSpPr>
        <p:spPr>
          <a:xfrm>
            <a:off x="716886" y="2812577"/>
            <a:ext cx="807114" cy="239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Discharge Trends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E82EAD-EF04-4B1D-B4EF-84C9C817B501}"/>
              </a:ext>
            </a:extLst>
          </p:cNvPr>
          <p:cNvSpPr/>
          <p:nvPr/>
        </p:nvSpPr>
        <p:spPr>
          <a:xfrm>
            <a:off x="902156" y="437984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DAFA7D-0F2A-42A0-909B-CD9C9AB4C9FA}"/>
              </a:ext>
            </a:extLst>
          </p:cNvPr>
          <p:cNvSpPr/>
          <p:nvPr/>
        </p:nvSpPr>
        <p:spPr>
          <a:xfrm>
            <a:off x="871005" y="292978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1A9BC315-DC4B-4329-9EA4-4E785BC8BDB6}"/>
              </a:ext>
            </a:extLst>
          </p:cNvPr>
          <p:cNvSpPr/>
          <p:nvPr/>
        </p:nvSpPr>
        <p:spPr>
          <a:xfrm>
            <a:off x="148205" y="24221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Out-of-Home Care Removal and Discharge Trends – </a:t>
            </a:r>
            <a:r>
              <a:rPr lang="en-US" sz="1400" b="1" i="1" dirty="0"/>
              <a:t>Heartland for Children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3A6EE-4550-5BB8-B8CF-6C6A4F2A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70352" y="464746"/>
            <a:ext cx="3585491" cy="2141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DEEA4-E086-4D7A-F36E-D10DB4A08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78512" y="465508"/>
            <a:ext cx="4093327" cy="2139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1C710-E1BE-5E2E-C607-1E4487914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47728" y="2825521"/>
            <a:ext cx="4488408" cy="2429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46F94-BD89-C797-0152-583059E646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29077" y="2828964"/>
            <a:ext cx="4608970" cy="2602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8229B7-DAFE-0D8D-D283-DE40D5B785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3325" y="479939"/>
            <a:ext cx="2266330" cy="8079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2A0E02-AB5C-6DD3-4BAC-AF9E002477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91" y="5625041"/>
            <a:ext cx="7462082" cy="8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8214" y="6585319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41487" y="5602156"/>
            <a:ext cx="2292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Definitions</a:t>
            </a:r>
            <a:r>
              <a:rPr lang="en-US" sz="800" dirty="0"/>
              <a:t>: IH Conversion or FSS Conversion are children entering OHC care directly after a living arrangement or a FSS end date. </a:t>
            </a:r>
          </a:p>
          <a:p>
            <a:r>
              <a:rPr lang="en-US" sz="800" dirty="0"/>
              <a:t>Source: OCWDRU FSFN report “Children Entering and Exiting Foster Care Listing - OCWDRU Report #1182” – Excluding Children aged 18 or greater.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73790-9C8E-4986-897E-B603F09A9E46}"/>
              </a:ext>
            </a:extLst>
          </p:cNvPr>
          <p:cNvSpPr txBox="1"/>
          <p:nvPr/>
        </p:nvSpPr>
        <p:spPr>
          <a:xfrm>
            <a:off x="11463" y="5240253"/>
            <a:ext cx="3587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Percent of Removals from an in-home case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667FB-0194-4600-96ED-C60AE28CFAC0}"/>
              </a:ext>
            </a:extLst>
          </p:cNvPr>
          <p:cNvSpPr/>
          <p:nvPr/>
        </p:nvSpPr>
        <p:spPr>
          <a:xfrm>
            <a:off x="735672" y="389723"/>
            <a:ext cx="807114" cy="2262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Removal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88AD1E-0779-43D0-9B26-42D7FA1B3166}"/>
              </a:ext>
            </a:extLst>
          </p:cNvPr>
          <p:cNvSpPr/>
          <p:nvPr/>
        </p:nvSpPr>
        <p:spPr>
          <a:xfrm>
            <a:off x="716886" y="2812577"/>
            <a:ext cx="807114" cy="239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Discharge Trends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E82EAD-EF04-4B1D-B4EF-84C9C817B501}"/>
              </a:ext>
            </a:extLst>
          </p:cNvPr>
          <p:cNvSpPr/>
          <p:nvPr/>
        </p:nvSpPr>
        <p:spPr>
          <a:xfrm>
            <a:off x="902156" y="437984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DAFA7D-0F2A-42A0-909B-CD9C9AB4C9FA}"/>
              </a:ext>
            </a:extLst>
          </p:cNvPr>
          <p:cNvSpPr/>
          <p:nvPr/>
        </p:nvSpPr>
        <p:spPr>
          <a:xfrm>
            <a:off x="871005" y="292978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BCF342D3-F69D-48C2-BAD1-759113B08D9F}"/>
              </a:ext>
            </a:extLst>
          </p:cNvPr>
          <p:cNvSpPr/>
          <p:nvPr/>
        </p:nvSpPr>
        <p:spPr>
          <a:xfrm>
            <a:off x="148205" y="24221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Out-of-Home Care Removal and Discharge Trends – </a:t>
            </a:r>
            <a:r>
              <a:rPr lang="en-US" sz="1400" b="1" i="1" dirty="0"/>
              <a:t>Kids Central Incorporated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23D42-A45A-D132-6A6A-841F68173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92083" y="439955"/>
            <a:ext cx="3980084" cy="2182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4407A8-879F-54FC-546A-83C66D83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74387" y="499412"/>
            <a:ext cx="4081528" cy="2212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56BCB1-31AF-B47C-DC0F-C542FECC2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6606" y="598244"/>
            <a:ext cx="1874303" cy="673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9262C8-BE17-FB06-FF5A-DC515EEBC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762274" y="2799301"/>
            <a:ext cx="4263439" cy="2392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15BFE-EE38-4A3D-6DC2-0BC3E94DA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03834" y="3088762"/>
            <a:ext cx="5519377" cy="1930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181C6A-FE7E-1CCE-316A-545220B17E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01" y="5638024"/>
            <a:ext cx="6752985" cy="9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70510" y="6571252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14822"/>
            <a:ext cx="2263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Data Refresh Rates</a:t>
            </a:r>
            <a:r>
              <a:rPr lang="en-US" sz="800" dirty="0"/>
              <a:t>: Each month this report re-runs data for the last 3 months to capture removals entered after the monthly report runs. </a:t>
            </a:r>
            <a:endParaRPr lang="en-US" sz="800" u="sng" dirty="0"/>
          </a:p>
          <a:p>
            <a:r>
              <a:rPr lang="en-US" sz="800" u="sng" dirty="0"/>
              <a:t>Source</a:t>
            </a:r>
            <a:r>
              <a:rPr lang="en-US" sz="800" dirty="0"/>
              <a:t>: OCWDRU FSFN report “Children Whose Initial Placement is in Kinship Care On-Demand Listing - OCWDRU Report #1289” – Excluding Children aged 18 or greater. </a:t>
            </a:r>
          </a:p>
          <a:p>
            <a:endParaRPr lang="en-US" sz="800" dirty="0"/>
          </a:p>
          <a:p>
            <a:r>
              <a:rPr lang="en-US" sz="800" u="sng" dirty="0"/>
              <a:t>Algorithm</a:t>
            </a:r>
            <a:r>
              <a:rPr lang="en-US" sz="800" dirty="0"/>
              <a:t>: </a:t>
            </a:r>
          </a:p>
          <a:p>
            <a:r>
              <a:rPr lang="en-US" sz="800" u="sng" dirty="0"/>
              <a:t>Denominator</a:t>
            </a:r>
            <a:r>
              <a:rPr lang="en-US" sz="800" dirty="0"/>
              <a:t> = Number of Children Removed in the month</a:t>
            </a:r>
          </a:p>
          <a:p>
            <a:r>
              <a:rPr lang="en-US" sz="800" u="sng" dirty="0"/>
              <a:t>Numerator</a:t>
            </a:r>
            <a:r>
              <a:rPr lang="en-US" sz="800" dirty="0"/>
              <a:t> = Children in the denominator, who have an initial out-of-home placement of relative </a:t>
            </a:r>
            <a:r>
              <a:rPr lang="en-US" sz="800" i="1" dirty="0"/>
              <a:t>or</a:t>
            </a:r>
            <a:r>
              <a:rPr lang="en-US" sz="800" dirty="0"/>
              <a:t> non-relative care. </a:t>
            </a:r>
          </a:p>
          <a:p>
            <a:endParaRPr lang="en-US" sz="800" dirty="0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A961E563-2418-4A5E-8304-85AD64965933}"/>
              </a:ext>
            </a:extLst>
          </p:cNvPr>
          <p:cNvSpPr/>
          <p:nvPr/>
        </p:nvSpPr>
        <p:spPr>
          <a:xfrm>
            <a:off x="100667" y="33557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Percent of Children Removed w/an Initial OHC Placement into Kinship Care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SpPr txBox="1"/>
          <p:nvPr/>
        </p:nvSpPr>
        <p:spPr>
          <a:xfrm flipV="1">
            <a:off x="4840448" y="1539801"/>
            <a:ext cx="377504" cy="4571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398C7-7F76-E583-1CD1-A0D602B2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8828" y="627918"/>
            <a:ext cx="4241619" cy="3205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41954-6842-4FCE-1C0C-5281C4B93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97399" y="626534"/>
            <a:ext cx="4369337" cy="331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95DF2-7A27-6298-37FD-BD1FB6725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845" y="3549281"/>
            <a:ext cx="4513661" cy="32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71079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67295B-CB29-4B09-B4FE-874D2F0E50C9}"/>
              </a:ext>
            </a:extLst>
          </p:cNvPr>
          <p:cNvSpPr/>
          <p:nvPr/>
        </p:nvSpPr>
        <p:spPr>
          <a:xfrm>
            <a:off x="353845" y="384328"/>
            <a:ext cx="807114" cy="5674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Net Gain or Loss</a:t>
            </a:r>
            <a:r>
              <a:rPr lang="en-US" sz="1200" dirty="0">
                <a:solidFill>
                  <a:schemeClr val="tx1"/>
                </a:solidFill>
              </a:rPr>
              <a:t>… of Foster Home &amp; Beds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Level II-V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A9A7EA-C0AA-489E-9975-C8B7CE1F727A}"/>
              </a:ext>
            </a:extLst>
          </p:cNvPr>
          <p:cNvSpPr/>
          <p:nvPr/>
        </p:nvSpPr>
        <p:spPr>
          <a:xfrm>
            <a:off x="7515248" y="412611"/>
            <a:ext cx="807114" cy="2052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Level 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% Licensed w/60 Days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729D8-0629-4810-B001-5C84A3B09890}"/>
              </a:ext>
            </a:extLst>
          </p:cNvPr>
          <p:cNvSpPr/>
          <p:nvPr/>
        </p:nvSpPr>
        <p:spPr>
          <a:xfrm>
            <a:off x="7523353" y="2537306"/>
            <a:ext cx="807114" cy="1841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Level 2-5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% Licensed w/100 Days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C023BE-53C3-4BC4-BE12-51769C11E70E}"/>
              </a:ext>
            </a:extLst>
          </p:cNvPr>
          <p:cNvSpPr/>
          <p:nvPr/>
        </p:nvSpPr>
        <p:spPr>
          <a:xfrm>
            <a:off x="489178" y="451305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371F1D-25B3-40C3-9CC4-9B632B50F59B}"/>
              </a:ext>
            </a:extLst>
          </p:cNvPr>
          <p:cNvSpPr txBox="1"/>
          <p:nvPr/>
        </p:nvSpPr>
        <p:spPr>
          <a:xfrm>
            <a:off x="1203157" y="4995397"/>
            <a:ext cx="3861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</a:t>
            </a:r>
            <a:r>
              <a:rPr lang="en-US" sz="800" dirty="0"/>
              <a:t>: “Licensed Provider Detail Listing - OCWDRU Report #1268” &amp; Merged with OCW manual report for amended capacity.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466B23-9A9A-4025-B903-85FD5641FAE0}"/>
              </a:ext>
            </a:extLst>
          </p:cNvPr>
          <p:cNvSpPr txBox="1"/>
          <p:nvPr/>
        </p:nvSpPr>
        <p:spPr>
          <a:xfrm>
            <a:off x="7918805" y="4980008"/>
            <a:ext cx="388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</a:t>
            </a:r>
            <a:r>
              <a:rPr lang="en-US" sz="800" dirty="0"/>
              <a:t>: Licensed Foster Care Providers State Fiscal Year to Date,. Report #1088</a:t>
            </a:r>
          </a:p>
          <a:p>
            <a:r>
              <a:rPr lang="en-US" sz="800" u="sng" dirty="0"/>
              <a:t>Filters</a:t>
            </a:r>
            <a:r>
              <a:rPr lang="en-US" sz="800" dirty="0"/>
              <a:t>: </a:t>
            </a:r>
          </a:p>
          <a:p>
            <a:r>
              <a:rPr lang="en-US" sz="800" dirty="0"/>
              <a:t> - License Status: Active</a:t>
            </a:r>
          </a:p>
          <a:p>
            <a:r>
              <a:rPr lang="en-US" sz="800" dirty="0"/>
              <a:t> - Excluding Level 1 </a:t>
            </a:r>
          </a:p>
          <a:p>
            <a:r>
              <a:rPr lang="en-US" sz="800" dirty="0"/>
              <a:t> - Newly licensed provider=“Yes”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818CA38-DC2C-4E1C-8452-A08E6C34BDD7}"/>
              </a:ext>
            </a:extLst>
          </p:cNvPr>
          <p:cNvSpPr/>
          <p:nvPr/>
        </p:nvSpPr>
        <p:spPr>
          <a:xfrm>
            <a:off x="7658686" y="536996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ED13107E-76A6-40C4-8DF8-06F912493CC4}"/>
              </a:ext>
            </a:extLst>
          </p:cNvPr>
          <p:cNvSpPr/>
          <p:nvPr/>
        </p:nvSpPr>
        <p:spPr>
          <a:xfrm>
            <a:off x="7658686" y="2575840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8D28BF-5D5D-40A7-BBA1-1BCAF87087E6}"/>
              </a:ext>
            </a:extLst>
          </p:cNvPr>
          <p:cNvSpPr txBox="1"/>
          <p:nvPr/>
        </p:nvSpPr>
        <p:spPr>
          <a:xfrm>
            <a:off x="1176102" y="5350861"/>
            <a:ext cx="6742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</a:t>
            </a:r>
            <a:r>
              <a:rPr lang="en-US" sz="800" dirty="0"/>
              <a:t>: “Licensed Provider Detail Listing - OCWDRU Report #1268” &amp; Merged report 1077 for children in their home.</a:t>
            </a:r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E0B806A3-900E-4683-8A99-F50FD58A3AD3}"/>
              </a:ext>
            </a:extLst>
          </p:cNvPr>
          <p:cNvSpPr/>
          <p:nvPr/>
        </p:nvSpPr>
        <p:spPr>
          <a:xfrm>
            <a:off x="139816" y="18565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Central Region – Foster Home Outlook, Level 1-V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ACC75D-6865-9E9C-9BC8-D96245141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8485" y="608101"/>
            <a:ext cx="3092229" cy="1818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85A12F-4DC8-E9D2-4B4D-A7ECC4B93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8646" y="2716060"/>
            <a:ext cx="3132068" cy="1740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501A9A-8DF5-43F4-0591-6C57A2B55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53" y="1536506"/>
            <a:ext cx="6140774" cy="25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71079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2922B0-E2F7-44B7-94DF-57996668792E}"/>
              </a:ext>
            </a:extLst>
          </p:cNvPr>
          <p:cNvSpPr/>
          <p:nvPr/>
        </p:nvSpPr>
        <p:spPr>
          <a:xfrm>
            <a:off x="168246" y="536996"/>
            <a:ext cx="1034912" cy="6303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Capacity Measures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a. Home Utilized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b. Home Utilized w/ a Teen Placed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c. Homes w/more than 6 DCF Children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C78EBC7-6F75-4C6A-BEE5-F77128849430}"/>
              </a:ext>
            </a:extLst>
          </p:cNvPr>
          <p:cNvSpPr/>
          <p:nvPr/>
        </p:nvSpPr>
        <p:spPr>
          <a:xfrm>
            <a:off x="417478" y="103254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8D28BF-5D5D-40A7-BBA1-1BCAF87087E6}"/>
              </a:ext>
            </a:extLst>
          </p:cNvPr>
          <p:cNvSpPr txBox="1"/>
          <p:nvPr/>
        </p:nvSpPr>
        <p:spPr>
          <a:xfrm>
            <a:off x="1203158" y="6606592"/>
            <a:ext cx="6742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Source</a:t>
            </a:r>
            <a:r>
              <a:rPr lang="en-US" sz="800" dirty="0"/>
              <a:t>: “Licensed Provider Detail Listing - OCWDRU Report #1268” &amp; Merged report 1077 for children in their home.</a:t>
            </a:r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E0B806A3-900E-4683-8A99-F50FD58A3AD3}"/>
              </a:ext>
            </a:extLst>
          </p:cNvPr>
          <p:cNvSpPr/>
          <p:nvPr/>
        </p:nvSpPr>
        <p:spPr>
          <a:xfrm>
            <a:off x="139816" y="18565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Central Region – Foster Home Outlook, Level 1-V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4D8FA3-DA92-ECA1-94C6-1C9D6E69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732" y="1284848"/>
            <a:ext cx="6560533" cy="45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14565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z="1100"/>
              <a:pPr/>
              <a:t>19</a:t>
            </a:fld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253489" y="3736863"/>
            <a:ext cx="479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u="sng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Number of teens (aged 13-17) not placed in RGC divided by total number of teens in OHC.</a:t>
            </a: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700" u="sng" dirty="0">
                <a:latin typeface="Arial" panose="020B0604020202020204" pitchFamily="34" charset="0"/>
                <a:cs typeface="Arial" panose="020B0604020202020204" pitchFamily="34" charset="0"/>
              </a:rPr>
              <a:t>Source report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OCWDRU report 1077 as of the end of each month.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BC749D-7BF6-4D15-A07D-02AC6F3DDEDE}"/>
              </a:ext>
            </a:extLst>
          </p:cNvPr>
          <p:cNvSpPr/>
          <p:nvPr/>
        </p:nvSpPr>
        <p:spPr>
          <a:xfrm>
            <a:off x="85481" y="708438"/>
            <a:ext cx="998792" cy="2628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" b="1" dirty="0">
                <a:solidFill>
                  <a:schemeClr val="tx1"/>
                </a:solidFill>
                <a:latin typeface="Calibri" pitchFamily="34" charset="0"/>
              </a:rPr>
              <a:t>Psychotropic Medication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26C69FE-5B0E-40C3-BFAD-AB74E09295F1}"/>
              </a:ext>
            </a:extLst>
          </p:cNvPr>
          <p:cNvSpPr/>
          <p:nvPr/>
        </p:nvSpPr>
        <p:spPr>
          <a:xfrm>
            <a:off x="337452" y="835800"/>
            <a:ext cx="536448" cy="439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01F63-0142-4C6D-A213-D3B097EB2044}"/>
              </a:ext>
            </a:extLst>
          </p:cNvPr>
          <p:cNvSpPr/>
          <p:nvPr/>
        </p:nvSpPr>
        <p:spPr>
          <a:xfrm>
            <a:off x="5256519" y="708438"/>
            <a:ext cx="807114" cy="2628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Teens in a family setting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en-US" sz="1200" b="1" i="1" dirty="0">
                <a:solidFill>
                  <a:schemeClr val="tx1"/>
                </a:solidFill>
              </a:rPr>
              <a:t>not in RGC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907DBBE-2CAE-49EF-99D2-70A4C59EF1F2}"/>
              </a:ext>
            </a:extLst>
          </p:cNvPr>
          <p:cNvSpPr/>
          <p:nvPr/>
        </p:nvSpPr>
        <p:spPr>
          <a:xfrm>
            <a:off x="5355236" y="835800"/>
            <a:ext cx="536448" cy="439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B4C0EC68-01CE-4A5A-898C-EF96E920075A}"/>
              </a:ext>
            </a:extLst>
          </p:cNvPr>
          <p:cNvSpPr/>
          <p:nvPr/>
        </p:nvSpPr>
        <p:spPr>
          <a:xfrm>
            <a:off x="138945" y="21740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Other Out-of-Home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BD2E4-30D7-3FAE-C011-00C00FBF2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97" y="1058141"/>
            <a:ext cx="4052960" cy="184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B6C05-675C-B5DD-CD2F-884E37037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39031" y="709683"/>
            <a:ext cx="5875599" cy="3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3984"/>
            <a:ext cx="12192000" cy="2703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46604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67888" y="121169"/>
            <a:ext cx="6430963" cy="904875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300" u="sng" dirty="0">
                <a:latin typeface="Corbel" panose="020B0503020204020204" pitchFamily="34" charset="0"/>
              </a:rPr>
              <a:t>CBC Monthly Trend Report</a:t>
            </a:r>
          </a:p>
          <a:p>
            <a:pPr algn="ctr">
              <a:defRPr/>
            </a:pPr>
            <a:r>
              <a:rPr lang="en-US" sz="3300" dirty="0">
                <a:latin typeface="Corbel" panose="020B0503020204020204" pitchFamily="34" charset="0"/>
              </a:rPr>
              <a:t>October 2024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513931" y="987930"/>
            <a:ext cx="5240338" cy="7620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2100" u="sng" dirty="0">
                <a:latin typeface="Corbel" panose="020B0503020204020204" pitchFamily="34" charset="0"/>
              </a:rPr>
              <a:t>Table of Contents</a:t>
            </a:r>
          </a:p>
          <a:p>
            <a:pPr algn="ctr">
              <a:buNone/>
              <a:defRPr/>
            </a:pPr>
            <a:r>
              <a:rPr lang="en-US" sz="1600" dirty="0">
                <a:latin typeface="Corbel" panose="020B0503020204020204" pitchFamily="34" charset="0"/>
              </a:rPr>
              <a:t>By Topic and Pages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3962403"/>
            <a:ext cx="693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1400" dirty="0">
                <a:latin typeface="Calibri" pitchFamily="34" charset="0"/>
              </a:rPr>
              <a:t>	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88981" y="1892805"/>
            <a:ext cx="11007633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 3:  CBC Contract Measures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 4 - 7: Caseload Ratio and Caseload by Service Type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 8 - 11: Trends of Children in Residential Group Care &amp; Licensed OHC by Age Range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 12 - 15:  Removal and Discharge Monthly Trends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16: Percent of Children Removed w/an Initial OHC Placement in Kinship Care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17: Licensed Foster Homes and Beds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18: Other Trends: Psychotropic Meds and Teens in a Family Setting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19: Percent of In-Home Children with a Current Safety Plan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20: Percent of Kinship Care Providers w/a Level 1 License or in Process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26: Children in Licensed OHC placed out of County, Circuit or Region</a:t>
            </a:r>
          </a:p>
        </p:txBody>
      </p:sp>
    </p:spTree>
    <p:extLst>
      <p:ext uri="{BB962C8B-B14F-4D97-AF65-F5344CB8AC3E}">
        <p14:creationId xmlns:p14="http://schemas.microsoft.com/office/powerpoint/2010/main" val="28059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13193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34561"/>
            <a:ext cx="147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r>
              <a:rPr lang="en-US" sz="800" dirty="0"/>
              <a:t>Source: OCWDRU FSFN report “Case Management Safety Management Listing - OCWDRU Report #1301.</a:t>
            </a:r>
          </a:p>
          <a:p>
            <a:r>
              <a:rPr lang="en-US" sz="800" dirty="0"/>
              <a:t>Exclusions: any unit not assigned to a CBC &amp; excluding ICPC case types</a:t>
            </a: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9009994D-802A-43DA-A426-A80FED4B99CC}"/>
              </a:ext>
            </a:extLst>
          </p:cNvPr>
          <p:cNvSpPr/>
          <p:nvPr/>
        </p:nvSpPr>
        <p:spPr>
          <a:xfrm>
            <a:off x="151001" y="33556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Percent of Active In-Home Children with a Completed Safety Plan within 180 days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01A0F-10CA-7229-9803-F218802B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4024" y="454131"/>
            <a:ext cx="4696977" cy="298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7301E-3025-ED53-A064-C4220740C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72443" y="450902"/>
            <a:ext cx="4703251" cy="29899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8C7CE-E565-E95C-DECC-DC0089170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37689" y="3726149"/>
            <a:ext cx="4916622" cy="29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499174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BE85F-3224-4ECB-BF7B-C937244B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0306"/>
            <a:ext cx="23281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900" b="1" u="sng" dirty="0">
                <a:latin typeface="Calibri" pitchFamily="34" charset="0"/>
              </a:rPr>
              <a:t>Source</a:t>
            </a:r>
            <a:r>
              <a:rPr lang="en-US" altLang="en-US" sz="900" b="1" dirty="0">
                <a:latin typeface="Calibri" pitchFamily="34" charset="0"/>
              </a:rPr>
              <a:t>: </a:t>
            </a:r>
            <a:r>
              <a:rPr lang="en-US" altLang="en-US" sz="900" dirty="0">
                <a:latin typeface="Calibri" pitchFamily="34" charset="0"/>
              </a:rPr>
              <a:t>FSFN report “Children Placed with Licensed or Pending Licensed Relatives or Non-Relatives On-Demand Summary– OCWDRU Report #1312”</a:t>
            </a: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F457F662-F70B-4649-A49D-8E4C1F465A64}"/>
              </a:ext>
            </a:extLst>
          </p:cNvPr>
          <p:cNvSpPr/>
          <p:nvPr/>
        </p:nvSpPr>
        <p:spPr>
          <a:xfrm>
            <a:off x="129291" y="15630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Percent of Children in Kinship Care with a Level 1 License Completed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B68D1-A3FF-8CA8-3268-F52CF3E43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64" y="439437"/>
            <a:ext cx="4440905" cy="3085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FAE7E-E126-D255-9185-87933BFE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31" y="439437"/>
            <a:ext cx="4440905" cy="3085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7A681-B231-CDB7-7C88-471FFD8BC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641" y="3647856"/>
            <a:ext cx="4440905" cy="30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0134600" y="6499606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973D664-B2F0-4F21-9B76-4D907BAC22A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20072" y="6451981"/>
            <a:ext cx="8991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 b="1" u="sng" dirty="0">
                <a:latin typeface="Calibri" pitchFamily="34" charset="0"/>
              </a:rPr>
              <a:t>Source</a:t>
            </a:r>
            <a:r>
              <a:rPr lang="en-US" altLang="en-US" sz="900" b="1" dirty="0">
                <a:latin typeface="Calibri" pitchFamily="34" charset="0"/>
              </a:rPr>
              <a:t>: </a:t>
            </a:r>
            <a:r>
              <a:rPr lang="en-US" altLang="en-US" sz="900" dirty="0">
                <a:latin typeface="Calibri" pitchFamily="34" charset="0"/>
              </a:rPr>
              <a:t>FSFN report “Children in Licensed Out-of-Home Care Placed Outside of Removal County/Circuit/Region - OCWDRU Report #1192”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573874" y="481226"/>
            <a:ext cx="9132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en-US" sz="1400" b="1" dirty="0">
                <a:latin typeface="Calibri" pitchFamily="34" charset="0"/>
              </a:rPr>
              <a:t>Statewide by region and circuit as of 10/31/2024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400201E-865B-4506-BF1F-22111AEE7778}"/>
              </a:ext>
            </a:extLst>
          </p:cNvPr>
          <p:cNvSpPr/>
          <p:nvPr/>
        </p:nvSpPr>
        <p:spPr>
          <a:xfrm>
            <a:off x="100668" y="38600"/>
            <a:ext cx="11971901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Snapshot of Child Active in Licensed OHC, Placed Outside of Removal County, Circuit, or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BD11B-2455-B040-5982-6DD15CAC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313" y="1057116"/>
            <a:ext cx="9264345" cy="52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86963" y="6562351"/>
            <a:ext cx="2133600" cy="22860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CC6110-BC30-4024-9B41-98FADF873BD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8838" y="3244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19702EF-5742-465B-BDCC-1AE653C1A458}"/>
              </a:ext>
            </a:extLst>
          </p:cNvPr>
          <p:cNvSpPr/>
          <p:nvPr/>
        </p:nvSpPr>
        <p:spPr>
          <a:xfrm>
            <a:off x="159391" y="50486"/>
            <a:ext cx="11961172" cy="369333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Family Partnerships of Central Florida</a:t>
            </a:r>
            <a:r>
              <a:rPr lang="en-US" sz="1600" b="1" dirty="0"/>
              <a:t>-- CBC Contract Measures – Fiscal Year to Date 23/34 through October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02E4-148C-4049-A8F2-87DEB543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" y="487083"/>
            <a:ext cx="1535820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C139C2-A2CE-979F-9CD3-5FDF9A172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553" y="916157"/>
            <a:ext cx="7854569" cy="5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86963" y="6562351"/>
            <a:ext cx="2133600" cy="22860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CC6110-BC30-4024-9B41-98FADF873BD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8838" y="3244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19702EF-5742-465B-BDCC-1AE653C1A458}"/>
              </a:ext>
            </a:extLst>
          </p:cNvPr>
          <p:cNvSpPr/>
          <p:nvPr/>
        </p:nvSpPr>
        <p:spPr>
          <a:xfrm>
            <a:off x="159391" y="50486"/>
            <a:ext cx="11961172" cy="369333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Heartland for Children</a:t>
            </a:r>
            <a:r>
              <a:rPr lang="en-US" sz="1600" b="1" dirty="0"/>
              <a:t> -- CBC Contract Measures – Fiscal Year to Date 23/34 through October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02E4-148C-4049-A8F2-87DEB543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" y="487083"/>
            <a:ext cx="1535820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9C7F7-5806-BD7C-9DE7-8AF6C0835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016" y="1098520"/>
            <a:ext cx="8291414" cy="51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86963" y="6562351"/>
            <a:ext cx="2133600" cy="22860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CC6110-BC30-4024-9B41-98FADF873BD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8838" y="3244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19702EF-5742-465B-BDCC-1AE653C1A458}"/>
              </a:ext>
            </a:extLst>
          </p:cNvPr>
          <p:cNvSpPr/>
          <p:nvPr/>
        </p:nvSpPr>
        <p:spPr>
          <a:xfrm>
            <a:off x="159391" y="50486"/>
            <a:ext cx="11961172" cy="369333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Kids Central Incorporated</a:t>
            </a:r>
            <a:r>
              <a:rPr lang="en-US" sz="1600" b="1" dirty="0"/>
              <a:t> -- CBC Contract Measures – Fiscal Year to Date 23/24 through October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02E4-148C-4049-A8F2-87DEB543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" y="487083"/>
            <a:ext cx="1535820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8D896-9418-6C56-48D6-6B0C554A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278" y="1062941"/>
            <a:ext cx="8060960" cy="51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86963" y="6562351"/>
            <a:ext cx="2133600" cy="22860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CC6110-BC30-4024-9B41-98FADF873BD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8838" y="3244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19702EF-5742-465B-BDCC-1AE653C1A458}"/>
              </a:ext>
            </a:extLst>
          </p:cNvPr>
          <p:cNvSpPr/>
          <p:nvPr/>
        </p:nvSpPr>
        <p:spPr>
          <a:xfrm>
            <a:off x="159391" y="50486"/>
            <a:ext cx="11961172" cy="369333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CBC Contract Measures – Fiscal Year to Date 23/24 through October 2024 </a:t>
            </a:r>
            <a:r>
              <a:rPr lang="en-US" sz="1400" b="1" dirty="0">
                <a:solidFill>
                  <a:schemeClr val="accent2"/>
                </a:solidFill>
              </a:rPr>
              <a:t>Reporting Periods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02E4-148C-4049-A8F2-87DEB543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" y="487083"/>
            <a:ext cx="1535820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C17B0-797C-B703-228C-C9C7D933F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910" y="885228"/>
            <a:ext cx="5041856" cy="52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00937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A23F6-FB43-4288-AB19-4F18B57EBA13}"/>
              </a:ext>
            </a:extLst>
          </p:cNvPr>
          <p:cNvSpPr/>
          <p:nvPr/>
        </p:nvSpPr>
        <p:spPr>
          <a:xfrm>
            <a:off x="7893423" y="399008"/>
            <a:ext cx="3579224" cy="2191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Child to Caseworker Ratio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891D1-F7C8-47AD-A7B0-87CA64C77914}"/>
              </a:ext>
            </a:extLst>
          </p:cNvPr>
          <p:cNvSpPr/>
          <p:nvPr/>
        </p:nvSpPr>
        <p:spPr>
          <a:xfrm>
            <a:off x="175110" y="393067"/>
            <a:ext cx="1025242" cy="31936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Number of Children by Type of 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7E7ED-9741-4B4D-8F6E-E9D015BCF2BA}"/>
              </a:ext>
            </a:extLst>
          </p:cNvPr>
          <p:cNvSpPr/>
          <p:nvPr/>
        </p:nvSpPr>
        <p:spPr>
          <a:xfrm>
            <a:off x="175110" y="3702996"/>
            <a:ext cx="1025242" cy="3145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Percent of OHC Caseloads by Type of Placement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D8859B8-F737-43DB-B1BD-EB166903FC20}"/>
              </a:ext>
            </a:extLst>
          </p:cNvPr>
          <p:cNvSpPr/>
          <p:nvPr/>
        </p:nvSpPr>
        <p:spPr>
          <a:xfrm>
            <a:off x="419507" y="856078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371CD5-2109-40E0-8DC8-3EFBE9B0CF66}"/>
              </a:ext>
            </a:extLst>
          </p:cNvPr>
          <p:cNvSpPr/>
          <p:nvPr/>
        </p:nvSpPr>
        <p:spPr>
          <a:xfrm>
            <a:off x="439643" y="4208878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A051EDEE-233F-4208-9855-2B7F7CDAF192}"/>
              </a:ext>
            </a:extLst>
          </p:cNvPr>
          <p:cNvSpPr/>
          <p:nvPr/>
        </p:nvSpPr>
        <p:spPr>
          <a:xfrm>
            <a:off x="148205" y="27182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Child Caseloads – </a:t>
            </a:r>
            <a:r>
              <a:rPr lang="en-US" sz="1400" b="1" i="1" dirty="0"/>
              <a:t>Family Partnerships of Central Florida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046A7-F359-1EDB-99D8-94E47F12E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003" y="751974"/>
            <a:ext cx="3811738" cy="2260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3F56C-8946-083A-095E-8813DAA97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99480" y="581889"/>
            <a:ext cx="5478468" cy="2816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F6DC2-E8C4-7808-B779-72C3BFE00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97724" y="3838749"/>
            <a:ext cx="5281979" cy="25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561556"/>
            <a:ext cx="2057400" cy="365125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9321" y="359850"/>
            <a:ext cx="1015869" cy="3084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Number of Children by Type of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DD3BD-7C4F-4DC0-8DD8-B6A33122811F}"/>
              </a:ext>
            </a:extLst>
          </p:cNvPr>
          <p:cNvSpPr/>
          <p:nvPr/>
        </p:nvSpPr>
        <p:spPr>
          <a:xfrm>
            <a:off x="7843549" y="380334"/>
            <a:ext cx="3440335" cy="2351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Child to Caseworker Ratio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35C31-F145-4ACF-B8A4-DEE51794E8CB}"/>
              </a:ext>
            </a:extLst>
          </p:cNvPr>
          <p:cNvSpPr/>
          <p:nvPr/>
        </p:nvSpPr>
        <p:spPr>
          <a:xfrm>
            <a:off x="289321" y="3497664"/>
            <a:ext cx="1015869" cy="3348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Percent of OHC Caseloads by Type of Placement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D58CA17-E3FF-47E9-B653-CC12204F7C9E}"/>
              </a:ext>
            </a:extLst>
          </p:cNvPr>
          <p:cNvSpPr/>
          <p:nvPr/>
        </p:nvSpPr>
        <p:spPr>
          <a:xfrm>
            <a:off x="529031" y="1029898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272A8-19E2-4754-956D-006890BD0C68}"/>
              </a:ext>
            </a:extLst>
          </p:cNvPr>
          <p:cNvSpPr/>
          <p:nvPr/>
        </p:nvSpPr>
        <p:spPr>
          <a:xfrm>
            <a:off x="555059" y="381433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F2479F1B-8820-4B6D-8E80-ADD469AA4E6B}"/>
              </a:ext>
            </a:extLst>
          </p:cNvPr>
          <p:cNvSpPr/>
          <p:nvPr/>
        </p:nvSpPr>
        <p:spPr>
          <a:xfrm>
            <a:off x="148205" y="18793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Child Caseloads – </a:t>
            </a:r>
            <a:r>
              <a:rPr lang="en-US" sz="1400" b="1" i="1" dirty="0"/>
              <a:t>Heartland for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21F8E-3D60-6661-99C1-BA3E4D4E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75" y="739712"/>
            <a:ext cx="4402509" cy="2610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34E04-BFE7-882F-6217-2884EACFA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6942" y="394935"/>
            <a:ext cx="5306252" cy="3082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44FCEA-8C82-4C4E-6DEB-DA22E5ACA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91888" y="3817785"/>
            <a:ext cx="5324122" cy="25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630478"/>
            <a:ext cx="2057400" cy="227522"/>
          </a:xfrm>
        </p:spPr>
        <p:txBody>
          <a:bodyPr/>
          <a:lstStyle/>
          <a:p>
            <a:fld id="{836A5C01-3020-44C0-B96B-A3B615345C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3E16E-DC44-4E19-9708-E4B83CE3344B}"/>
              </a:ext>
            </a:extLst>
          </p:cNvPr>
          <p:cNvSpPr/>
          <p:nvPr/>
        </p:nvSpPr>
        <p:spPr>
          <a:xfrm>
            <a:off x="8255724" y="407745"/>
            <a:ext cx="3579224" cy="2173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Child to Caseworker Ratio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4A389-76A4-4B45-A29C-E69F8ADDDCF0}"/>
              </a:ext>
            </a:extLst>
          </p:cNvPr>
          <p:cNvSpPr/>
          <p:nvPr/>
        </p:nvSpPr>
        <p:spPr>
          <a:xfrm>
            <a:off x="267565" y="342491"/>
            <a:ext cx="1015869" cy="3024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Number of Children by Type of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BA0A9C-DC75-4168-BE20-162CCBD38443}"/>
              </a:ext>
            </a:extLst>
          </p:cNvPr>
          <p:cNvSpPr/>
          <p:nvPr/>
        </p:nvSpPr>
        <p:spPr>
          <a:xfrm>
            <a:off x="267565" y="3425980"/>
            <a:ext cx="1015869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Percent of OHC Caseloads by Type of Placement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470FAA0-1128-4B4B-95C5-9CCF886A18FE}"/>
              </a:ext>
            </a:extLst>
          </p:cNvPr>
          <p:cNvSpPr/>
          <p:nvPr/>
        </p:nvSpPr>
        <p:spPr>
          <a:xfrm>
            <a:off x="507275" y="952397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8C3C8B7-F4CF-454F-881C-EE51A481A6D4}"/>
              </a:ext>
            </a:extLst>
          </p:cNvPr>
          <p:cNvSpPr/>
          <p:nvPr/>
        </p:nvSpPr>
        <p:spPr>
          <a:xfrm>
            <a:off x="549520" y="4153989"/>
            <a:ext cx="536448" cy="377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353F8A83-1A8B-47FB-9128-FA7E1D49A1A3}"/>
              </a:ext>
            </a:extLst>
          </p:cNvPr>
          <p:cNvSpPr/>
          <p:nvPr/>
        </p:nvSpPr>
        <p:spPr>
          <a:xfrm>
            <a:off x="148205" y="18793"/>
            <a:ext cx="11912367" cy="300536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Child Caseloads – </a:t>
            </a:r>
            <a:r>
              <a:rPr lang="en-US" sz="1400" b="1" i="1" dirty="0"/>
              <a:t>Kids Central Incorporated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0C88A-210C-1C51-8ABF-9BFE6C34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67320" y="409944"/>
            <a:ext cx="5495314" cy="2824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8FBC1-A998-B315-67DC-3FD4D85B8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3559" y="3672860"/>
            <a:ext cx="5747400" cy="2829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F2CAD5-28F4-84F5-F948-78E8AA25E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831" y="696940"/>
            <a:ext cx="4011636" cy="23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31929</TotalTime>
  <Words>1255</Words>
  <Application>Microsoft Office PowerPoint</Application>
  <PresentationFormat>Widescreen</PresentationFormat>
  <Paragraphs>165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Marmol, Martin</dc:creator>
  <cp:lastModifiedBy>Meyer, Justin</cp:lastModifiedBy>
  <cp:revision>969</cp:revision>
  <cp:lastPrinted>2022-07-15T21:58:18Z</cp:lastPrinted>
  <dcterms:created xsi:type="dcterms:W3CDTF">2021-10-19T15:13:46Z</dcterms:created>
  <dcterms:modified xsi:type="dcterms:W3CDTF">2024-12-03T21:26:22Z</dcterms:modified>
</cp:coreProperties>
</file>